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32507238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0221" userDrawn="1">
          <p15:clr>
            <a:srgbClr val="A4A3A4"/>
          </p15:clr>
        </p15:guide>
        <p15:guide id="3" pos="4863" userDrawn="1">
          <p15:clr>
            <a:srgbClr val="A4A3A4"/>
          </p15:clr>
        </p15:guide>
        <p15:guide id="4" pos="256" userDrawn="1">
          <p15:clr>
            <a:srgbClr val="A4A3A4"/>
          </p15:clr>
        </p15:guide>
        <p15:guide id="7" pos="15614" userDrawn="1">
          <p15:clr>
            <a:srgbClr val="A4A3A4"/>
          </p15:clr>
        </p15:guide>
        <p15:guide id="8" pos="14846" userDrawn="1">
          <p15:clr>
            <a:srgbClr val="A4A3A4"/>
          </p15:clr>
        </p15:guide>
        <p15:guide id="9" orient="horz" pos="267" userDrawn="1">
          <p15:clr>
            <a:srgbClr val="A4A3A4"/>
          </p15:clr>
        </p15:guide>
        <p15:guide id="10" pos="5631" userDrawn="1">
          <p15:clr>
            <a:srgbClr val="A4A3A4"/>
          </p15:clr>
        </p15:guide>
        <p15:guide id="11" orient="horz" pos="112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bin, Jackie" initials="BJ" lastIdx="1" clrIdx="0">
    <p:extLst>
      <p:ext uri="{19B8F6BF-5375-455C-9EA6-DF929625EA0E}">
        <p15:presenceInfo xmlns:p15="http://schemas.microsoft.com/office/powerpoint/2012/main" userId="Boubin, Jackie" providerId="None"/>
      </p:ext>
    </p:extLst>
  </p:cmAuthor>
  <p:cmAuthor id="2" name="Adam Epstein-Shuman" initials="AE" lastIdx="3" clrIdx="1">
    <p:extLst>
      <p:ext uri="{19B8F6BF-5375-455C-9EA6-DF929625EA0E}">
        <p15:presenceInfo xmlns:p15="http://schemas.microsoft.com/office/powerpoint/2012/main" userId="d7dd7793dc6c5df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4DFF"/>
    <a:srgbClr val="CF0003"/>
    <a:srgbClr val="1854A0"/>
    <a:srgbClr val="28359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6" autoAdjust="0"/>
    <p:restoredTop sz="96959" autoAdjust="0"/>
  </p:normalViewPr>
  <p:slideViewPr>
    <p:cSldViewPr snapToGrid="0">
      <p:cViewPr varScale="1">
        <p:scale>
          <a:sx n="41" d="100"/>
          <a:sy n="41" d="100"/>
        </p:scale>
        <p:origin x="1688" y="240"/>
      </p:cViewPr>
      <p:guideLst>
        <p:guide pos="20221"/>
        <p:guide pos="4863"/>
        <p:guide pos="256"/>
        <p:guide pos="15614"/>
        <p:guide pos="14846"/>
        <p:guide orient="horz" pos="267"/>
        <p:guide pos="5631"/>
        <p:guide orient="horz" pos="11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6839195016656E-2"/>
          <c:y val="0.11759727805340038"/>
          <c:w val="0.90581503603013491"/>
          <c:h val="0.75463739932523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Camera On</c:v>
                </c:pt>
              </c:strCache>
            </c:strRef>
          </c:tx>
          <c:spPr>
            <a:solidFill>
              <a:srgbClr val="00D304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Sheet1!$F$2:$F$2</c:f>
                <c:numCache>
                  <c:formatCode>General</c:formatCode>
                  <c:ptCount val="1"/>
                  <c:pt idx="0">
                    <c:v>0.09</c:v>
                  </c:pt>
                </c:numCache>
              </c:numRef>
            </c:plus>
            <c:minus>
              <c:numRef>
                <c:f>Sheet1!$F$2:$F$2</c:f>
                <c:numCache>
                  <c:formatCode>General</c:formatCode>
                  <c:ptCount val="1"/>
                  <c:pt idx="0">
                    <c:v>0.09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Sheet1!$C$1:$C$1</c:f>
              <c:strCache>
                <c:ptCount val="1"/>
                <c:pt idx="0">
                  <c:v>Predicted (Study 1)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3.63</c:v>
                </c:pt>
                <c:pt idx="1">
                  <c:v>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E-9847-9F9B-2A952466D5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Camera Off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Sheet1!$G$2:$G$2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plus>
            <c:minus>
              <c:numRef>
                <c:f>Sheet1!$G$2:$G$2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Sheet1!$C$1:$C$1</c:f>
              <c:strCache>
                <c:ptCount val="1"/>
                <c:pt idx="0">
                  <c:v>Predicted (Study 1)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3.35</c:v>
                </c:pt>
                <c:pt idx="1">
                  <c:v>2.0499999999999998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2E-9847-9F9B-2A952466D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8"/>
        <c:axId val="1464680559"/>
        <c:axId val="1218166431"/>
      </c:barChart>
      <c:catAx>
        <c:axId val="146468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18166431"/>
        <c:crosses val="autoZero"/>
        <c:auto val="1"/>
        <c:lblAlgn val="ctr"/>
        <c:lblOffset val="100"/>
        <c:noMultiLvlLbl val="0"/>
      </c:catAx>
      <c:valAx>
        <c:axId val="1218166431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Engagement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2143338832673714E-3"/>
              <c:y val="0.300507628761092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6468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464751020705745"/>
          <c:y val="8.7301587301587297E-2"/>
          <c:w val="0.18343850247885682"/>
          <c:h val="0.28291932258467689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184931906429778E-2"/>
          <c:y val="0.1304069720513214"/>
          <c:w val="0.90581503603013491"/>
          <c:h val="0.766527862773629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Camera 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Sheet1!$F$2:$F$2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plus>
            <c:minus>
              <c:numRef>
                <c:f>Sheet1!$F$2:$F$2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Sheet1!$B$1:$C$1</c:f>
              <c:strCache>
                <c:ptCount val="2"/>
                <c:pt idx="0">
                  <c:v>Predicted (Study 1)</c:v>
                </c:pt>
                <c:pt idx="1">
                  <c:v>Experienced (Study 2)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3.32</c:v>
                </c:pt>
                <c:pt idx="1">
                  <c:v>3.26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E9-0044-A37A-37AF8E36077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Camera Off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Sheet1!$G$2:$G$2</c:f>
                <c:numCache>
                  <c:formatCode>General</c:formatCode>
                  <c:ptCount val="1"/>
                  <c:pt idx="0">
                    <c:v>0.11</c:v>
                  </c:pt>
                </c:numCache>
              </c:numRef>
            </c:plus>
            <c:minus>
              <c:numRef>
                <c:f>Sheet1!$G$2:$G$2</c:f>
                <c:numCache>
                  <c:formatCode>General</c:formatCode>
                  <c:ptCount val="1"/>
                  <c:pt idx="0">
                    <c:v>0.11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Sheet1!$B$1:$C$1</c:f>
              <c:strCache>
                <c:ptCount val="2"/>
                <c:pt idx="0">
                  <c:v>Predicted (Study 1)</c:v>
                </c:pt>
                <c:pt idx="1">
                  <c:v>Experienced (Study 2)</c:v>
                </c:pt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E9-0044-A37A-37AF8E36077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Predicted (Study 1)</c:v>
                </c:pt>
                <c:pt idx="1">
                  <c:v>Experienced (Study 2)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0-BDCA-4145-A11C-9548E95CC00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Sheet1!$B$1:$C$1</c:f>
              <c:strCache>
                <c:ptCount val="2"/>
                <c:pt idx="0">
                  <c:v>Predicted (Study 1)</c:v>
                </c:pt>
                <c:pt idx="1">
                  <c:v>Experienced (Study 2)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1-BDCA-4145-A11C-9548E95CC0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8"/>
        <c:axId val="1464680559"/>
        <c:axId val="1218166431"/>
      </c:barChart>
      <c:catAx>
        <c:axId val="146468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18166431"/>
        <c:crosses val="autoZero"/>
        <c:auto val="1"/>
        <c:lblAlgn val="ctr"/>
        <c:lblOffset val="100"/>
        <c:noMultiLvlLbl val="0"/>
      </c:catAx>
      <c:valAx>
        <c:axId val="1218166431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Fatigue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2143338832673714E-3"/>
              <c:y val="0.3601759354883063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6468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464751020705745"/>
          <c:y val="8.7301587301587297E-2"/>
          <c:w val="0.45182637582892538"/>
          <c:h val="8.6284883403816237E-2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6839195016656E-2"/>
          <c:y val="0.11759727805340038"/>
          <c:w val="0.90581503603013491"/>
          <c:h val="0.75463739932523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Camera On</c:v>
                </c:pt>
              </c:strCache>
            </c:strRef>
          </c:tx>
          <c:spPr>
            <a:solidFill>
              <a:srgbClr val="00D304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Sheet1!$F$2:$F$2</c:f>
                <c:numCache>
                  <c:formatCode>General</c:formatCode>
                  <c:ptCount val="1"/>
                  <c:pt idx="0">
                    <c:v>0.09</c:v>
                  </c:pt>
                </c:numCache>
              </c:numRef>
            </c:plus>
            <c:minus>
              <c:numRef>
                <c:f>Sheet1!$F$2:$F$2</c:f>
                <c:numCache>
                  <c:formatCode>General</c:formatCode>
                  <c:ptCount val="1"/>
                  <c:pt idx="0">
                    <c:v>0.09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Sheet1!$B$1:$C$1</c:f>
              <c:strCache>
                <c:ptCount val="2"/>
                <c:pt idx="0">
                  <c:v>Experienced (Study 1)</c:v>
                </c:pt>
                <c:pt idx="1">
                  <c:v>Predicted (Study 2)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3.63</c:v>
                </c:pt>
                <c:pt idx="1">
                  <c:v>3.29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9B-3145-A72B-888CFC05F96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Camera Off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Sheet1!$G$2:$G$2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plus>
            <c:minus>
              <c:numRef>
                <c:f>Sheet1!$G$2:$G$2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Sheet1!$B$1:$C$1</c:f>
              <c:strCache>
                <c:ptCount val="2"/>
                <c:pt idx="0">
                  <c:v>Experienced (Study 1)</c:v>
                </c:pt>
                <c:pt idx="1">
                  <c:v>Predicted (Study 2)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3.35</c:v>
                </c:pt>
                <c:pt idx="1">
                  <c:v>2.0499999999999998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9B-3145-A72B-888CFC05F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8"/>
        <c:axId val="1464680559"/>
        <c:axId val="1218166431"/>
      </c:barChart>
      <c:catAx>
        <c:axId val="146468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18166431"/>
        <c:crosses val="autoZero"/>
        <c:auto val="1"/>
        <c:lblAlgn val="ctr"/>
        <c:lblOffset val="100"/>
        <c:noMultiLvlLbl val="0"/>
      </c:catAx>
      <c:valAx>
        <c:axId val="1218166431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Engagement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2143338832673714E-3"/>
              <c:y val="0.300507628761092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6468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464751020705745"/>
          <c:y val="8.7301587301587297E-2"/>
          <c:w val="0.18343850247885682"/>
          <c:h val="0.28291932258467689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596839195016656E-2"/>
          <c:y val="0.11759727805340038"/>
          <c:w val="0.90581503603013491"/>
          <c:h val="0.75463739932523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Camera On</c:v>
                </c:pt>
              </c:strCache>
            </c:strRef>
          </c:tx>
          <c:spPr>
            <a:solidFill>
              <a:srgbClr val="00D304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Sheet1!$F$2:$F$2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plus>
            <c:minus>
              <c:numRef>
                <c:f>Sheet1!$F$2:$F$2</c:f>
                <c:numCache>
                  <c:formatCode>General</c:formatCode>
                  <c:ptCount val="1"/>
                  <c:pt idx="0">
                    <c:v>0.1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Sheet1!$B$1:$C$1</c:f>
              <c:strCache>
                <c:ptCount val="2"/>
                <c:pt idx="0">
                  <c:v>Experienced (Study 1)</c:v>
                </c:pt>
                <c:pt idx="1">
                  <c:v>Predicted (Study 2)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3.32</c:v>
                </c:pt>
                <c:pt idx="1">
                  <c:v>4.03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C3-594A-95DA-ACB76AF4D6C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Camera Off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Sheet1!$G$2:$G$2</c:f>
                <c:numCache>
                  <c:formatCode>General</c:formatCode>
                  <c:ptCount val="1"/>
                  <c:pt idx="0">
                    <c:v>0.11</c:v>
                  </c:pt>
                </c:numCache>
              </c:numRef>
            </c:plus>
            <c:minus>
              <c:numRef>
                <c:f>Sheet1!$G$2:$G$2</c:f>
                <c:numCache>
                  <c:formatCode>General</c:formatCode>
                  <c:ptCount val="1"/>
                  <c:pt idx="0">
                    <c:v>0.11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Sheet1!$B$1:$C$1</c:f>
              <c:strCache>
                <c:ptCount val="2"/>
                <c:pt idx="0">
                  <c:v>Experienced (Study 1)</c:v>
                </c:pt>
                <c:pt idx="1">
                  <c:v>Predicted (Study 2)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3.26</c:v>
                </c:pt>
                <c:pt idx="1">
                  <c:v>2.99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C3-594A-95DA-ACB76AF4D6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8"/>
        <c:axId val="1464680559"/>
        <c:axId val="1218166431"/>
      </c:barChart>
      <c:catAx>
        <c:axId val="1464680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18166431"/>
        <c:crosses val="autoZero"/>
        <c:auto val="1"/>
        <c:lblAlgn val="ctr"/>
        <c:lblOffset val="100"/>
        <c:noMultiLvlLbl val="0"/>
      </c:catAx>
      <c:valAx>
        <c:axId val="1218166431"/>
        <c:scaling>
          <c:orientation val="minMax"/>
          <c:max val="5"/>
          <c:min val="1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2400" baseline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Fatigue</a:t>
                </a:r>
                <a:endParaRPr lang="en-US" sz="2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7.2143338832673714E-3"/>
              <c:y val="0.3005076287610920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64680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4464751020705745"/>
          <c:y val="8.7301587301587297E-2"/>
          <c:w val="0.18343850247885682"/>
          <c:h val="0.28291932258467689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0.7089</cdr:x>
      <cdr:y>0.29391</cdr:y>
    </cdr:from>
    <cdr:to>
      <cdr:x>0.82242</cdr:x>
      <cdr:y>0.38949</cdr:y>
    </cdr:to>
    <cdr:sp macro="" textlink="">
      <cdr:nvSpPr>
        <cdr:cNvPr id="2" name="TextBox 19">
          <a:extLst xmlns:a="http://schemas.openxmlformats.org/drawingml/2006/main">
            <a:ext uri="{FF2B5EF4-FFF2-40B4-BE49-F238E27FC236}">
              <a16:creationId xmlns:a16="http://schemas.microsoft.com/office/drawing/2014/main" id="{45ED82C1-F9B9-CE43-8D43-4C09D5F6500B}"/>
            </a:ext>
          </a:extLst>
        </cdr:cNvPr>
        <cdr:cNvSpPr txBox="1"/>
      </cdr:nvSpPr>
      <cdr:spPr>
        <a:xfrm xmlns:a="http://schemas.openxmlformats.org/drawingml/2006/main">
          <a:off x="8453755" y="1514167"/>
          <a:ext cx="1353846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600" dirty="0">
              <a:latin typeface="Calisto MT" panose="02040603050505030304" pitchFamily="18" charset="77"/>
            </a:rPr>
            <a:t>***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0.75856</cdr:x>
      <cdr:y>0.15705</cdr:y>
    </cdr:from>
    <cdr:to>
      <cdr:x>0.87209</cdr:x>
      <cdr:y>0.25795</cdr:y>
    </cdr:to>
    <cdr:sp macro="" textlink="">
      <cdr:nvSpPr>
        <cdr:cNvPr id="2" name="TextBox 19">
          <a:extLst xmlns:a="http://schemas.openxmlformats.org/drawingml/2006/main">
            <a:ext uri="{FF2B5EF4-FFF2-40B4-BE49-F238E27FC236}">
              <a16:creationId xmlns:a16="http://schemas.microsoft.com/office/drawing/2014/main" id="{45ED82C1-F9B9-CE43-8D43-4C09D5F6500B}"/>
            </a:ext>
          </a:extLst>
        </cdr:cNvPr>
        <cdr:cNvSpPr txBox="1"/>
      </cdr:nvSpPr>
      <cdr:spPr>
        <a:xfrm xmlns:a="http://schemas.openxmlformats.org/drawingml/2006/main">
          <a:off x="9046027" y="766509"/>
          <a:ext cx="1353846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600" dirty="0">
              <a:latin typeface="Calisto MT" panose="02040603050505030304" pitchFamily="18" charset="77"/>
            </a:rPr>
            <a:t>***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AC4D6-7BC3-4658-A539-0AA5109AEB1B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9B03B-616C-4714-B287-837E470A4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4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078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156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234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6312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5390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4468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3547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2625" algn="l" defTabSz="2438156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3200" u="non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49B03B-616C-4714-B287-837E470A4B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7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3405" y="2992968"/>
            <a:ext cx="24380429" cy="6366933"/>
          </a:xfrm>
        </p:spPr>
        <p:txBody>
          <a:bodyPr anchor="b"/>
          <a:lstStyle>
            <a:lvl1pPr algn="ctr">
              <a:defRPr sz="15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3405" y="9605435"/>
            <a:ext cx="24380429" cy="4415365"/>
          </a:xfrm>
        </p:spPr>
        <p:txBody>
          <a:bodyPr/>
          <a:lstStyle>
            <a:lvl1pPr marL="0" indent="0" algn="ctr">
              <a:buNone/>
              <a:defRPr sz="6399"/>
            </a:lvl1pPr>
            <a:lvl2pPr marL="1219032" indent="0" algn="ctr">
              <a:buNone/>
              <a:defRPr sz="5333"/>
            </a:lvl2pPr>
            <a:lvl3pPr marL="2438065" indent="0" algn="ctr">
              <a:buNone/>
              <a:defRPr sz="4799"/>
            </a:lvl3pPr>
            <a:lvl4pPr marL="3657097" indent="0" algn="ctr">
              <a:buNone/>
              <a:defRPr sz="4266"/>
            </a:lvl4pPr>
            <a:lvl5pPr marL="4876129" indent="0" algn="ctr">
              <a:buNone/>
              <a:defRPr sz="4266"/>
            </a:lvl5pPr>
            <a:lvl6pPr marL="6095162" indent="0" algn="ctr">
              <a:buNone/>
              <a:defRPr sz="4266"/>
            </a:lvl6pPr>
            <a:lvl7pPr marL="7314194" indent="0" algn="ctr">
              <a:buNone/>
              <a:defRPr sz="4266"/>
            </a:lvl7pPr>
            <a:lvl8pPr marL="8533227" indent="0" algn="ctr">
              <a:buNone/>
              <a:defRPr sz="4266"/>
            </a:lvl8pPr>
            <a:lvl9pPr marL="9752259" indent="0" algn="ctr">
              <a:buNone/>
              <a:defRPr sz="426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5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3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262992" y="973667"/>
            <a:ext cx="7009373" cy="154982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4873" y="973667"/>
            <a:ext cx="20621779" cy="154982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7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65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942" y="4559303"/>
            <a:ext cx="28037493" cy="7607299"/>
          </a:xfrm>
        </p:spPr>
        <p:txBody>
          <a:bodyPr anchor="b"/>
          <a:lstStyle>
            <a:lvl1pPr>
              <a:defRPr sz="15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7942" y="12238569"/>
            <a:ext cx="28037493" cy="4000499"/>
          </a:xfrm>
        </p:spPr>
        <p:txBody>
          <a:bodyPr/>
          <a:lstStyle>
            <a:lvl1pPr marL="0" indent="0">
              <a:buNone/>
              <a:defRPr sz="6399">
                <a:solidFill>
                  <a:schemeClr val="tx1">
                    <a:tint val="75000"/>
                  </a:schemeClr>
                </a:solidFill>
              </a:defRPr>
            </a:lvl1pPr>
            <a:lvl2pPr marL="1219032" indent="0">
              <a:buNone/>
              <a:defRPr sz="5333">
                <a:solidFill>
                  <a:schemeClr val="tx1">
                    <a:tint val="75000"/>
                  </a:schemeClr>
                </a:solidFill>
              </a:defRPr>
            </a:lvl2pPr>
            <a:lvl3pPr marL="2438065" indent="0">
              <a:buNone/>
              <a:defRPr sz="4799">
                <a:solidFill>
                  <a:schemeClr val="tx1">
                    <a:tint val="75000"/>
                  </a:schemeClr>
                </a:solidFill>
              </a:defRPr>
            </a:lvl3pPr>
            <a:lvl4pPr marL="3657097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4pPr>
            <a:lvl5pPr marL="4876129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5pPr>
            <a:lvl6pPr marL="6095162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6pPr>
            <a:lvl7pPr marL="7314194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7pPr>
            <a:lvl8pPr marL="8533227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8pPr>
            <a:lvl9pPr marL="9752259" indent="0">
              <a:buNone/>
              <a:defRPr sz="4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1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34873" y="4868333"/>
            <a:ext cx="13815576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6789" y="4868333"/>
            <a:ext cx="13815576" cy="11603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07" y="973668"/>
            <a:ext cx="28037493" cy="35348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9108" y="4483101"/>
            <a:ext cx="13752084" cy="2197099"/>
          </a:xfrm>
        </p:spPr>
        <p:txBody>
          <a:bodyPr anchor="b"/>
          <a:lstStyle>
            <a:lvl1pPr marL="0" indent="0">
              <a:buNone/>
              <a:defRPr sz="6399" b="1"/>
            </a:lvl1pPr>
            <a:lvl2pPr marL="1219032" indent="0">
              <a:buNone/>
              <a:defRPr sz="5333" b="1"/>
            </a:lvl2pPr>
            <a:lvl3pPr marL="2438065" indent="0">
              <a:buNone/>
              <a:defRPr sz="4799" b="1"/>
            </a:lvl3pPr>
            <a:lvl4pPr marL="3657097" indent="0">
              <a:buNone/>
              <a:defRPr sz="4266" b="1"/>
            </a:lvl4pPr>
            <a:lvl5pPr marL="4876129" indent="0">
              <a:buNone/>
              <a:defRPr sz="4266" b="1"/>
            </a:lvl5pPr>
            <a:lvl6pPr marL="6095162" indent="0">
              <a:buNone/>
              <a:defRPr sz="4266" b="1"/>
            </a:lvl6pPr>
            <a:lvl7pPr marL="7314194" indent="0">
              <a:buNone/>
              <a:defRPr sz="4266" b="1"/>
            </a:lvl7pPr>
            <a:lvl8pPr marL="8533227" indent="0">
              <a:buNone/>
              <a:defRPr sz="4266" b="1"/>
            </a:lvl8pPr>
            <a:lvl9pPr marL="9752259" indent="0">
              <a:buNone/>
              <a:defRPr sz="42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9108" y="6680200"/>
            <a:ext cx="13752084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6789" y="4483101"/>
            <a:ext cx="13819810" cy="2197099"/>
          </a:xfrm>
        </p:spPr>
        <p:txBody>
          <a:bodyPr anchor="b"/>
          <a:lstStyle>
            <a:lvl1pPr marL="0" indent="0">
              <a:buNone/>
              <a:defRPr sz="6399" b="1"/>
            </a:lvl1pPr>
            <a:lvl2pPr marL="1219032" indent="0">
              <a:buNone/>
              <a:defRPr sz="5333" b="1"/>
            </a:lvl2pPr>
            <a:lvl3pPr marL="2438065" indent="0">
              <a:buNone/>
              <a:defRPr sz="4799" b="1"/>
            </a:lvl3pPr>
            <a:lvl4pPr marL="3657097" indent="0">
              <a:buNone/>
              <a:defRPr sz="4266" b="1"/>
            </a:lvl4pPr>
            <a:lvl5pPr marL="4876129" indent="0">
              <a:buNone/>
              <a:defRPr sz="4266" b="1"/>
            </a:lvl5pPr>
            <a:lvl6pPr marL="6095162" indent="0">
              <a:buNone/>
              <a:defRPr sz="4266" b="1"/>
            </a:lvl6pPr>
            <a:lvl7pPr marL="7314194" indent="0">
              <a:buNone/>
              <a:defRPr sz="4266" b="1"/>
            </a:lvl7pPr>
            <a:lvl8pPr marL="8533227" indent="0">
              <a:buNone/>
              <a:defRPr sz="4266" b="1"/>
            </a:lvl8pPr>
            <a:lvl9pPr marL="9752259" indent="0">
              <a:buNone/>
              <a:defRPr sz="42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6789" y="6680200"/>
            <a:ext cx="13819810" cy="98255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3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08" y="1219200"/>
            <a:ext cx="10484429" cy="4267200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19810" y="2633135"/>
            <a:ext cx="16456789" cy="12996333"/>
          </a:xfrm>
        </p:spPr>
        <p:txBody>
          <a:bodyPr/>
          <a:lstStyle>
            <a:lvl1pPr>
              <a:defRPr sz="8532"/>
            </a:lvl1pPr>
            <a:lvl2pPr>
              <a:defRPr sz="7466"/>
            </a:lvl2pPr>
            <a:lvl3pPr>
              <a:defRPr sz="6399"/>
            </a:lvl3pPr>
            <a:lvl4pPr>
              <a:defRPr sz="5333"/>
            </a:lvl4pPr>
            <a:lvl5pPr>
              <a:defRPr sz="5333"/>
            </a:lvl5pPr>
            <a:lvl6pPr>
              <a:defRPr sz="5333"/>
            </a:lvl6pPr>
            <a:lvl7pPr>
              <a:defRPr sz="5333"/>
            </a:lvl7pPr>
            <a:lvl8pPr>
              <a:defRPr sz="5333"/>
            </a:lvl8pPr>
            <a:lvl9pPr>
              <a:defRPr sz="5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108" y="5486400"/>
            <a:ext cx="10484429" cy="10164235"/>
          </a:xfrm>
        </p:spPr>
        <p:txBody>
          <a:bodyPr/>
          <a:lstStyle>
            <a:lvl1pPr marL="0" indent="0">
              <a:buNone/>
              <a:defRPr sz="4266"/>
            </a:lvl1pPr>
            <a:lvl2pPr marL="1219032" indent="0">
              <a:buNone/>
              <a:defRPr sz="3733"/>
            </a:lvl2pPr>
            <a:lvl3pPr marL="2438065" indent="0">
              <a:buNone/>
              <a:defRPr sz="3200"/>
            </a:lvl3pPr>
            <a:lvl4pPr marL="3657097" indent="0">
              <a:buNone/>
              <a:defRPr sz="2666"/>
            </a:lvl4pPr>
            <a:lvl5pPr marL="4876129" indent="0">
              <a:buNone/>
              <a:defRPr sz="2666"/>
            </a:lvl5pPr>
            <a:lvl6pPr marL="6095162" indent="0">
              <a:buNone/>
              <a:defRPr sz="2666"/>
            </a:lvl6pPr>
            <a:lvl7pPr marL="7314194" indent="0">
              <a:buNone/>
              <a:defRPr sz="2666"/>
            </a:lvl7pPr>
            <a:lvl8pPr marL="8533227" indent="0">
              <a:buNone/>
              <a:defRPr sz="2666"/>
            </a:lvl8pPr>
            <a:lvl9pPr marL="9752259" indent="0">
              <a:buNone/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0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108" y="1219200"/>
            <a:ext cx="10484429" cy="4267200"/>
          </a:xfrm>
        </p:spPr>
        <p:txBody>
          <a:bodyPr anchor="b"/>
          <a:lstStyle>
            <a:lvl1pPr>
              <a:defRPr sz="85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819810" y="2633135"/>
            <a:ext cx="16456789" cy="12996333"/>
          </a:xfrm>
        </p:spPr>
        <p:txBody>
          <a:bodyPr anchor="t"/>
          <a:lstStyle>
            <a:lvl1pPr marL="0" indent="0">
              <a:buNone/>
              <a:defRPr sz="8532"/>
            </a:lvl1pPr>
            <a:lvl2pPr marL="1219032" indent="0">
              <a:buNone/>
              <a:defRPr sz="7466"/>
            </a:lvl2pPr>
            <a:lvl3pPr marL="2438065" indent="0">
              <a:buNone/>
              <a:defRPr sz="6399"/>
            </a:lvl3pPr>
            <a:lvl4pPr marL="3657097" indent="0">
              <a:buNone/>
              <a:defRPr sz="5333"/>
            </a:lvl4pPr>
            <a:lvl5pPr marL="4876129" indent="0">
              <a:buNone/>
              <a:defRPr sz="5333"/>
            </a:lvl5pPr>
            <a:lvl6pPr marL="6095162" indent="0">
              <a:buNone/>
              <a:defRPr sz="5333"/>
            </a:lvl6pPr>
            <a:lvl7pPr marL="7314194" indent="0">
              <a:buNone/>
              <a:defRPr sz="5333"/>
            </a:lvl7pPr>
            <a:lvl8pPr marL="8533227" indent="0">
              <a:buNone/>
              <a:defRPr sz="5333"/>
            </a:lvl8pPr>
            <a:lvl9pPr marL="9752259" indent="0">
              <a:buNone/>
              <a:defRPr sz="53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108" y="5486400"/>
            <a:ext cx="10484429" cy="10164235"/>
          </a:xfrm>
        </p:spPr>
        <p:txBody>
          <a:bodyPr/>
          <a:lstStyle>
            <a:lvl1pPr marL="0" indent="0">
              <a:buNone/>
              <a:defRPr sz="4266"/>
            </a:lvl1pPr>
            <a:lvl2pPr marL="1219032" indent="0">
              <a:buNone/>
              <a:defRPr sz="3733"/>
            </a:lvl2pPr>
            <a:lvl3pPr marL="2438065" indent="0">
              <a:buNone/>
              <a:defRPr sz="3200"/>
            </a:lvl3pPr>
            <a:lvl4pPr marL="3657097" indent="0">
              <a:buNone/>
              <a:defRPr sz="2666"/>
            </a:lvl4pPr>
            <a:lvl5pPr marL="4876129" indent="0">
              <a:buNone/>
              <a:defRPr sz="2666"/>
            </a:lvl5pPr>
            <a:lvl6pPr marL="6095162" indent="0">
              <a:buNone/>
              <a:defRPr sz="2666"/>
            </a:lvl6pPr>
            <a:lvl7pPr marL="7314194" indent="0">
              <a:buNone/>
              <a:defRPr sz="2666"/>
            </a:lvl7pPr>
            <a:lvl8pPr marL="8533227" indent="0">
              <a:buNone/>
              <a:defRPr sz="2666"/>
            </a:lvl8pPr>
            <a:lvl9pPr marL="9752259" indent="0">
              <a:buNone/>
              <a:defRPr sz="26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78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4873" y="973668"/>
            <a:ext cx="28037493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4873" y="4868333"/>
            <a:ext cx="28037493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34872" y="16950268"/>
            <a:ext cx="7314129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329F8-4740-42AB-86E7-BEE371BC486B}" type="datetimeFigureOut">
              <a:rPr lang="en-US" smtClean="0"/>
              <a:t>4/5/22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68023" y="16950268"/>
            <a:ext cx="1097119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58237" y="16950268"/>
            <a:ext cx="7314129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AE93-1E1D-4054-9B8D-938A450828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9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38065" rtl="0" eaLnBrk="1" latinLnBrk="0" hangingPunct="1">
        <a:lnSpc>
          <a:spcPct val="90000"/>
        </a:lnSpc>
        <a:spcBef>
          <a:spcPct val="0"/>
        </a:spcBef>
        <a:buNone/>
        <a:defRPr sz="117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9516" indent="-609516" algn="l" defTabSz="2438065" rtl="0" eaLnBrk="1" latinLnBrk="0" hangingPunct="1">
        <a:lnSpc>
          <a:spcPct val="90000"/>
        </a:lnSpc>
        <a:spcBef>
          <a:spcPts val="2666"/>
        </a:spcBef>
        <a:buFont typeface="Arial" panose="020B0604020202020204" pitchFamily="34" charset="0"/>
        <a:buChar char="•"/>
        <a:defRPr sz="7466" kern="1200">
          <a:solidFill>
            <a:schemeClr val="tx1"/>
          </a:solidFill>
          <a:latin typeface="+mn-lt"/>
          <a:ea typeface="+mn-ea"/>
          <a:cs typeface="+mn-cs"/>
        </a:defRPr>
      </a:lvl1pPr>
      <a:lvl2pPr marL="1828549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6399" kern="1200">
          <a:solidFill>
            <a:schemeClr val="tx1"/>
          </a:solidFill>
          <a:latin typeface="+mn-lt"/>
          <a:ea typeface="+mn-ea"/>
          <a:cs typeface="+mn-cs"/>
        </a:defRPr>
      </a:lvl2pPr>
      <a:lvl3pPr marL="3047581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3pPr>
      <a:lvl4pPr marL="4266613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4pPr>
      <a:lvl5pPr marL="5485646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5pPr>
      <a:lvl6pPr marL="6704678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6pPr>
      <a:lvl7pPr marL="7923710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7pPr>
      <a:lvl8pPr marL="9142743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8pPr>
      <a:lvl9pPr marL="10361775" indent="-609516" algn="l" defTabSz="2438065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1pPr>
      <a:lvl2pPr marL="1219032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438065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3pPr>
      <a:lvl4pPr marL="3657097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4pPr>
      <a:lvl5pPr marL="4876129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5pPr>
      <a:lvl6pPr marL="6095162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6pPr>
      <a:lvl7pPr marL="7314194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7pPr>
      <a:lvl8pPr marL="8533227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8pPr>
      <a:lvl9pPr marL="9752259" algn="l" defTabSz="2438065" rtl="0" eaLnBrk="1" latinLnBrk="0" hangingPunct="1">
        <a:defRPr sz="4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4.png"/><Relationship Id="rId3" Type="http://schemas.openxmlformats.org/officeDocument/2006/relationships/hyperlink" Target="https://doi.org/10.31234/osf.io/5bz3j" TargetMode="External"/><Relationship Id="rId7" Type="http://schemas.openxmlformats.org/officeDocument/2006/relationships/hyperlink" Target="https://doi.org/10.1037/apl0000948" TargetMode="External"/><Relationship Id="rId12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bayviewanalytics.com/reports/gradeincrease.pdf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dx.doi.org/10.15540/nr.8.1.47" TargetMode="External"/><Relationship Id="rId15" Type="http://schemas.openxmlformats.org/officeDocument/2006/relationships/chart" Target="../charts/chart4.xml"/><Relationship Id="rId10" Type="http://schemas.openxmlformats.org/officeDocument/2006/relationships/image" Target="../media/image1.png"/><Relationship Id="rId4" Type="http://schemas.openxmlformats.org/officeDocument/2006/relationships/hyperlink" Target="https://blog.zoom.us/over-700-universities-and-colleges-now-use-zoom-video-conferencing/" TargetMode="External"/><Relationship Id="rId9" Type="http://schemas.openxmlformats.org/officeDocument/2006/relationships/chart" Target="../charts/chart2.xml"/><Relationship Id="rId1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146DFD-4030-CC43-B744-CC73087324DD}"/>
              </a:ext>
            </a:extLst>
          </p:cNvPr>
          <p:cNvSpPr txBox="1">
            <a:spLocks/>
          </p:cNvSpPr>
          <p:nvPr/>
        </p:nvSpPr>
        <p:spPr>
          <a:xfrm>
            <a:off x="354324" y="601266"/>
            <a:ext cx="7400018" cy="17604819"/>
          </a:xfrm>
          <a:prstGeom prst="rect">
            <a:avLst/>
          </a:prstGeom>
          <a:solidFill>
            <a:schemeClr val="bg1"/>
          </a:solidFill>
        </p:spPr>
        <p:txBody>
          <a:bodyPr wrap="square" lIns="91440" rIns="182880" rtlCol="0">
            <a:spAutoFit/>
          </a:bodyPr>
          <a:lstStyle/>
          <a:p>
            <a:pPr algn="ctr"/>
            <a:r>
              <a:rPr lang="en-US" sz="3000" b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Introduction</a:t>
            </a:r>
          </a:p>
          <a:p>
            <a:pPr algn="ctr"/>
            <a:endParaRPr lang="en-US" sz="1400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The number of students attending courses online has increased every year since 2002 (Seaman et al., 2018).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This trend surged during the COVID-19 pandemic; the majority of universities moved online using videoconferencing platforms like Zoom to continue virtually (Over 700 universities and colleges now use zoom, 2020).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There is a problem: 80 percent of college students find it harder to focus in newly online classes (</a:t>
            </a:r>
            <a:r>
              <a:rPr lang="en-US" sz="2500" dirty="0" err="1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Peper</a:t>
            </a: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 et al., 2021). </a:t>
            </a:r>
            <a:endParaRPr lang="en-US" sz="2500" b="1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u="sng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Does camera usage during online lectures affect student engagement and fatigue?</a:t>
            </a:r>
          </a:p>
          <a:p>
            <a:endParaRPr lang="en-US" sz="2500" u="sng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pPr algn="ctr"/>
            <a:r>
              <a:rPr lang="en-US" sz="3000" b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Methods</a:t>
            </a:r>
            <a:endParaRPr lang="en-US" sz="1400" b="1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pPr algn="ctr"/>
            <a:endParaRPr lang="en-US" sz="1400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r>
              <a:rPr lang="en-US" sz="2500" b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Study 1:</a:t>
            </a:r>
            <a:endParaRPr lang="en-US" sz="2500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In a within-subjects design, we assigned students (</a:t>
            </a:r>
            <a:r>
              <a:rPr lang="en-US" sz="2500" i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N</a:t>
            </a: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 = 65) to have their cameras on or off for the duration of several Zoom-based classes (</a:t>
            </a:r>
            <a:r>
              <a:rPr lang="en-US" sz="2500" i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N</a:t>
            </a:r>
            <a:r>
              <a:rPr lang="en-US" sz="2400" i="1" baseline="-250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obs</a:t>
            </a: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 = 319). At the end of each class, students rated their levels of engagement and fatigue.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We ran a REML multilevel model to estimate the fixed effect of camera condition while also estimating the random intercept and random effect of condition.</a:t>
            </a:r>
          </a:p>
          <a:p>
            <a:endParaRPr lang="en-US" sz="2500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r>
              <a:rPr lang="en-US" sz="2500" b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Study 2: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At the end of an in-person class students from two Georgetown University courses (</a:t>
            </a:r>
            <a:r>
              <a:rPr lang="en-US" sz="2500" i="1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N </a:t>
            </a: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= 81) were asked to predict how engaged and fatigued they would have felt if: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the class they just finished had been online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they had had their cameras on or off for its duration.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Viewing order of the camera usage question was randomized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We ran two mixed-level ANOVAs using engagement and fatigue as the within-subjects factor and order as the between-subjects factor.</a:t>
            </a:r>
          </a:p>
          <a:p>
            <a:endParaRPr lang="en-US" sz="2500" dirty="0">
              <a:latin typeface="Calisto MT" panose="02040603050505030304" pitchFamily="18" charset="77"/>
              <a:ea typeface="Hiragino Kaku Gothic Pro W3" panose="020B0300000000000000" pitchFamily="34" charset="-128"/>
              <a:cs typeface="Farah" pitchFamily="2" charset="-78"/>
            </a:endParaRPr>
          </a:p>
          <a:p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The raw data and questionnaires used in both studies are accessible through the Open Science Framework (OSF):</a:t>
            </a: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  <a:hlinkClick r:id="rId3"/>
              </a:rPr>
              <a:t> </a:t>
            </a:r>
            <a:r>
              <a:rPr lang="en-US" sz="2500" u="sng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  <a:hlinkClick r:id="rId3"/>
              </a:rPr>
              <a:t>10.31234/osf.io/5bz3j</a:t>
            </a:r>
            <a:r>
              <a:rPr lang="en-US" sz="25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 </a:t>
            </a:r>
            <a:r>
              <a:rPr lang="en-US" sz="2000" dirty="0">
                <a:latin typeface="Calisto MT" panose="02040603050505030304" pitchFamily="18" charset="77"/>
                <a:ea typeface="Hiragino Kaku Gothic Pro W3" panose="020B0300000000000000" pitchFamily="34" charset="-128"/>
                <a:cs typeface="Farah" pitchFamily="2" charset="-78"/>
              </a:rPr>
              <a:t> </a:t>
            </a:r>
            <a:endParaRPr lang="en-US" sz="2000" dirty="0">
              <a:latin typeface="Calisto MT" panose="02040603050505030304" pitchFamily="18" charset="77"/>
              <a:ea typeface="Hiragino Kaku Gothic Pro W3" panose="020B0300000000000000" pitchFamily="34" charset="-128"/>
              <a:cs typeface="Big Caslon Medium" panose="02000603090000020003" pitchFamily="2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4A4D3AE-C60C-F745-B891-2631B501C8AB}"/>
              </a:ext>
            </a:extLst>
          </p:cNvPr>
          <p:cNvSpPr txBox="1"/>
          <p:nvPr/>
        </p:nvSpPr>
        <p:spPr>
          <a:xfrm>
            <a:off x="8948903" y="16742"/>
            <a:ext cx="1443765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800" b="1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>
                <a:latin typeface="Calisto MT" panose="02040603050505030304" pitchFamily="18" charset="77"/>
                <a:cs typeface="Times New Roman" panose="02020603050405020304" pitchFamily="18" charset="0"/>
              </a:rPr>
              <a:t>Lights, Cameras (on), Action! </a:t>
            </a:r>
          </a:p>
          <a:p>
            <a:pPr algn="ctr"/>
            <a:r>
              <a:rPr lang="en-US" sz="4800" b="1" dirty="0">
                <a:latin typeface="Calisto MT" panose="02040603050505030304" pitchFamily="18" charset="77"/>
                <a:cs typeface="Times New Roman" panose="02020603050405020304" pitchFamily="18" charset="0"/>
              </a:rPr>
              <a:t>Camera Usage During Zoom Classes Facilitates Student Engagement Without Increasing Fatigue.</a:t>
            </a:r>
          </a:p>
          <a:p>
            <a:pPr algn="ctr"/>
            <a:endParaRPr lang="en-US" sz="2500" b="1" dirty="0">
              <a:solidFill>
                <a:srgbClr val="000000"/>
              </a:solidFill>
              <a:latin typeface="Calisto MT" panose="02040603050505030304" pitchFamily="18" charset="77"/>
            </a:endParaRPr>
          </a:p>
          <a:p>
            <a:pPr algn="ctr"/>
            <a:r>
              <a:rPr lang="en-US" sz="3200" b="1" dirty="0">
                <a:solidFill>
                  <a:srgbClr val="000000"/>
                </a:solidFill>
                <a:latin typeface="Calisto MT" panose="02040603050505030304" pitchFamily="18" charset="77"/>
              </a:rPr>
              <a:t>Adam Epstein-Shuman</a:t>
            </a:r>
            <a:r>
              <a:rPr lang="en-US" sz="3200" dirty="0">
                <a:solidFill>
                  <a:srgbClr val="000000"/>
                </a:solidFill>
                <a:latin typeface="Calisto MT" panose="02040603050505030304" pitchFamily="18" charset="77"/>
              </a:rPr>
              <a:t>,</a:t>
            </a:r>
            <a:r>
              <a:rPr lang="en-US" sz="3200" b="1" dirty="0">
                <a:solidFill>
                  <a:srgbClr val="000000"/>
                </a:solidFill>
                <a:latin typeface="Calisto MT" panose="02040603050505030304" pitchFamily="18" charset="77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Calisto MT" panose="02040603050505030304" pitchFamily="18" charset="77"/>
              </a:rPr>
              <a:t>Kostadin Kushlev</a:t>
            </a:r>
          </a:p>
          <a:p>
            <a:pPr algn="ctr"/>
            <a:endParaRPr lang="en-US" sz="7200" b="1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063B7-8C6C-DF43-B415-7ABC7AF8A387}"/>
              </a:ext>
            </a:extLst>
          </p:cNvPr>
          <p:cNvSpPr txBox="1">
            <a:spLocks/>
          </p:cNvSpPr>
          <p:nvPr/>
        </p:nvSpPr>
        <p:spPr>
          <a:xfrm>
            <a:off x="24590643" y="15111599"/>
            <a:ext cx="4398744" cy="3323987"/>
          </a:xfrm>
          <a:prstGeom prst="rect">
            <a:avLst/>
          </a:prstGeom>
          <a:noFill/>
        </p:spPr>
        <p:txBody>
          <a:bodyPr wrap="square" lIns="182880" rtlCol="0">
            <a:spAutoFit/>
          </a:bodyPr>
          <a:lstStyle/>
          <a:p>
            <a:pPr algn="ctr"/>
            <a:r>
              <a:rPr lang="en-US" sz="3000" b="1" dirty="0">
                <a:latin typeface="Calisto MT" panose="02040603050505030304" pitchFamily="18" charset="77"/>
                <a:cs typeface="Times New Roman" panose="02020603050405020304" pitchFamily="18" charset="0"/>
              </a:rPr>
              <a:t>References</a:t>
            </a:r>
          </a:p>
          <a:p>
            <a:pPr marL="457200" indent="-457200"/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Fauville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G., Luo, M., Queiroz, A. C. M., </a:t>
            </a:r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Bailenson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J. N., &amp; Hancock, J. (2021). Zoom exhaustion &amp; fatigue scale. </a:t>
            </a:r>
            <a:r>
              <a:rPr lang="en-US" sz="9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Computers in Human Behavior Reports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</a:t>
            </a:r>
            <a:r>
              <a:rPr lang="en-US" sz="9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4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100119–100145. https://</a:t>
            </a:r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doi.org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/10.1016/j.chbr.2021.100119 </a:t>
            </a:r>
            <a:endParaRPr lang="en-US" sz="900" i="1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9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Over 700 universities and colleges now use zoom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. (2020, June 25). Zoom. 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https://blog.zoom.us/over-700-universities-and-colleges-now-use-zoom-video-conferencing/</a:t>
            </a:r>
            <a:endParaRPr lang="en-US" sz="900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Peper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E., Wilson, V., Martin, M., </a:t>
            </a:r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Rosegard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E., &amp; Harvey, R. (2021). Avoid Zoom fatigue, be present and learn. </a:t>
            </a:r>
            <a:r>
              <a:rPr lang="en-US" sz="900" i="1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NeuroRegulation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8(1), 47-56. 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https://doi.org/10.15540/nr.8.1.47</a:t>
            </a:r>
            <a:endParaRPr lang="en-US" sz="900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Seaman, J. E., Allen, E., &amp; Seaman, J. (2018). </a:t>
            </a:r>
            <a:r>
              <a:rPr lang="en-US" sz="9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Grade increase: Tracking distance education in the United States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. Babson Survey Research Group. 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https://www.bayviewanalytics.com/reports/gradeincrease.pdf</a:t>
            </a:r>
            <a:endParaRPr lang="en-US" sz="900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Shockley, K. M., Gabriel, A. S., Robertson, D., Rosen, C. C., Chawla, N., </a:t>
            </a:r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Ganster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M. L., &amp; </a:t>
            </a:r>
            <a:r>
              <a:rPr lang="en-US" sz="900" dirty="0" err="1">
                <a:latin typeface="Calisto MT" panose="02040603050505030304" pitchFamily="18" charset="77"/>
                <a:cs typeface="Times New Roman" panose="02020603050405020304" pitchFamily="18" charset="0"/>
              </a:rPr>
              <a:t>Ezerins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M. E. (2021). The fatiguing effects of camera use in virtual meetings: A within-person field experiment. </a:t>
            </a:r>
            <a:r>
              <a:rPr lang="en-US" sz="9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Journal of Applied Psychology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, </a:t>
            </a:r>
            <a:r>
              <a:rPr lang="en-US" sz="900" i="1" dirty="0">
                <a:latin typeface="Calisto MT" panose="02040603050505030304" pitchFamily="18" charset="77"/>
                <a:cs typeface="Times New Roman" panose="02020603050405020304" pitchFamily="18" charset="0"/>
              </a:rPr>
              <a:t>106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</a:rPr>
              <a:t>(8), 1137–1155. </a:t>
            </a:r>
            <a:r>
              <a:rPr lang="en-US" sz="900" dirty="0">
                <a:latin typeface="Calisto MT" panose="02040603050505030304" pitchFamily="18" charset="77"/>
                <a:cs typeface="Times New Roman" panose="02020603050405020304" pitchFamily="18" charset="0"/>
                <a:hlinkClick r:id="rId7"/>
              </a:rPr>
              <a:t>https://doi.org/10.1037/apl0000948</a:t>
            </a:r>
            <a:endParaRPr lang="en-US" sz="900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pPr marL="457200" indent="-457200"/>
            <a:endParaRPr lang="en-US" sz="1000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endParaRPr lang="en-US" sz="1100" b="1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  <a:p>
            <a:endParaRPr lang="en-US" sz="1500" b="1" dirty="0">
              <a:latin typeface="Calisto MT" panose="02040603050505030304" pitchFamily="18" charset="77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2E7F75-B953-764F-BE0F-BB925B99FC7A}"/>
              </a:ext>
            </a:extLst>
          </p:cNvPr>
          <p:cNvSpPr txBox="1"/>
          <p:nvPr/>
        </p:nvSpPr>
        <p:spPr>
          <a:xfrm>
            <a:off x="29118844" y="15111599"/>
            <a:ext cx="35064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latin typeface="Calisto MT" panose="02040603050505030304" pitchFamily="18" charset="77"/>
                <a:cs typeface="Times New Roman" panose="02020603050405020304" pitchFamily="18" charset="0"/>
              </a:rPr>
              <a:t>Scan For More Information!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914F5D-58EB-D744-9966-2E48BD306218}"/>
              </a:ext>
            </a:extLst>
          </p:cNvPr>
          <p:cNvSpPr txBox="1"/>
          <p:nvPr/>
        </p:nvSpPr>
        <p:spPr>
          <a:xfrm>
            <a:off x="24554786" y="456776"/>
            <a:ext cx="7868906" cy="15358050"/>
          </a:xfrm>
          <a:prstGeom prst="rect">
            <a:avLst/>
          </a:prstGeom>
          <a:noFill/>
        </p:spPr>
        <p:txBody>
          <a:bodyPr wrap="square" rIns="182880" rtlCol="0">
            <a:spAutoFit/>
          </a:bodyPr>
          <a:lstStyle/>
          <a:p>
            <a:pPr algn="ctr"/>
            <a:r>
              <a:rPr lang="en-US" sz="3000" b="1" dirty="0">
                <a:latin typeface="Calisto MT" panose="02040603050505030304" pitchFamily="18" charset="77"/>
                <a:cs typeface="Calibri" panose="020F0502020204030204" pitchFamily="34" charset="0"/>
              </a:rPr>
              <a:t>Results</a:t>
            </a:r>
            <a:endParaRPr lang="en-US" sz="30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r>
              <a:rPr lang="en-US" sz="2500" b="1" dirty="0">
                <a:latin typeface="Calisto MT" panose="02040603050505030304" pitchFamily="18" charset="77"/>
                <a:cs typeface="Calibri" panose="020F0502020204030204" pitchFamily="34" charset="0"/>
              </a:rPr>
              <a:t>Study 1: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We found that students with their cameras on were more engaged (M = 3.63, SE = 0.09) than students with their cameras off (M = 3.35, SE = 0.10), </a:t>
            </a:r>
            <a:r>
              <a:rPr lang="en-US" sz="2500" i="1" dirty="0">
                <a:latin typeface="Calisto MT" panose="02040603050505030304" pitchFamily="18" charset="77"/>
              </a:rPr>
              <a:t>F</a:t>
            </a:r>
            <a:r>
              <a:rPr lang="en-US" sz="2500" dirty="0">
                <a:latin typeface="Calisto MT" panose="02040603050505030304" pitchFamily="18" charset="77"/>
              </a:rPr>
              <a:t>(1, 56.7) = 8.84, </a:t>
            </a:r>
            <a:r>
              <a:rPr lang="en-US" sz="2500" i="1" dirty="0">
                <a:latin typeface="Calisto MT" panose="02040603050505030304" pitchFamily="18" charset="77"/>
              </a:rPr>
              <a:t>p</a:t>
            </a:r>
            <a:r>
              <a:rPr lang="en-US" sz="2500" dirty="0">
                <a:latin typeface="Calisto MT" panose="02040603050505030304" pitchFamily="18" charset="77"/>
              </a:rPr>
              <a:t> = .004. </a:t>
            </a:r>
            <a:endParaRPr lang="en-US" sz="25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We found no significant difference in fatigue between lectures where students had their cameras on (M = 3.32, SE = 0.10) versus off (M = 3.26, SE = 0.11), </a:t>
            </a:r>
            <a:r>
              <a:rPr lang="en-US" sz="2500" i="1" dirty="0">
                <a:latin typeface="Calisto MT" panose="02040603050505030304" pitchFamily="18" charset="77"/>
              </a:rPr>
              <a:t>F</a:t>
            </a:r>
            <a:r>
              <a:rPr lang="en-US" sz="2500" dirty="0">
                <a:latin typeface="Calisto MT" panose="02040603050505030304" pitchFamily="18" charset="77"/>
              </a:rPr>
              <a:t>(1, 54.6) = 10.60, </a:t>
            </a:r>
            <a:r>
              <a:rPr lang="en-US" sz="2500" i="1" dirty="0">
                <a:latin typeface="Calisto MT" panose="02040603050505030304" pitchFamily="18" charset="77"/>
              </a:rPr>
              <a:t>p</a:t>
            </a:r>
            <a:r>
              <a:rPr lang="en-US" sz="2500" dirty="0">
                <a:latin typeface="Calisto MT" panose="02040603050505030304" pitchFamily="18" charset="77"/>
              </a:rPr>
              <a:t> &lt; 0.05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4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r>
              <a:rPr lang="en-US" sz="2500" b="1" dirty="0">
                <a:latin typeface="Calisto MT" panose="02040603050505030304" pitchFamily="18" charset="77"/>
                <a:cs typeface="Calibri" panose="020F0502020204030204" pitchFamily="34" charset="0"/>
              </a:rPr>
              <a:t>Study 2: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Consistent with what they experienced, students predicted that they would be more engaged when they had their cameras on (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M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3.29, 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SE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0.11)</a:t>
            </a:r>
            <a:r>
              <a:rPr lang="en-US" sz="2800" dirty="0">
                <a:latin typeface="Calisto MT" panose="02040603050505030304" pitchFamily="18" charset="77"/>
                <a:cs typeface="Calibri" panose="020F0502020204030204" pitchFamily="34" charset="0"/>
              </a:rPr>
              <a:t> 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versus off (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M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2.05. 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SE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0.10), </a:t>
            </a:r>
            <a:r>
              <a:rPr lang="en-US" sz="2800" i="1" dirty="0">
                <a:latin typeface="Calisto MT" panose="02040603050505030304" pitchFamily="18" charset="77"/>
                <a:cs typeface="Calibri" panose="020F0502020204030204" pitchFamily="34" charset="0"/>
              </a:rPr>
              <a:t>F</a:t>
            </a:r>
            <a:r>
              <a:rPr lang="en-US" sz="2800" dirty="0">
                <a:latin typeface="Calisto MT" panose="02040603050505030304" pitchFamily="18" charset="77"/>
                <a:cs typeface="Calibri" panose="020F0502020204030204" pitchFamily="34" charset="0"/>
              </a:rPr>
              <a:t>(1,79) = 93.34, </a:t>
            </a:r>
            <a:r>
              <a:rPr lang="en-US" sz="2800" i="1" dirty="0">
                <a:latin typeface="Calisto MT" panose="02040603050505030304" pitchFamily="18" charset="77"/>
                <a:cs typeface="Calibri" panose="020F0502020204030204" pitchFamily="34" charset="0"/>
              </a:rPr>
              <a:t>p</a:t>
            </a:r>
            <a:r>
              <a:rPr lang="en-US" sz="2800" dirty="0">
                <a:latin typeface="Calisto MT" panose="02040603050505030304" pitchFamily="18" charset="77"/>
                <a:cs typeface="Calibri" panose="020F0502020204030204" pitchFamily="34" charset="0"/>
              </a:rPr>
              <a:t> &lt; .001.</a:t>
            </a:r>
            <a:endParaRPr lang="en-US" sz="25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Unlike what students experienced, they predicted that they would be more fatigued with their cameras on (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M 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= 4.03, 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SE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0.11) versus off (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M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2.99, 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SE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= 0.12</a:t>
            </a:r>
            <a:r>
              <a:rPr lang="en-US" sz="2800" dirty="0">
                <a:latin typeface="Calisto MT" panose="02040603050505030304" pitchFamily="18" charset="77"/>
                <a:cs typeface="Calibri" panose="020F0502020204030204" pitchFamily="34" charset="0"/>
              </a:rPr>
              <a:t>), </a:t>
            </a:r>
            <a:r>
              <a:rPr lang="en-US" sz="2800" i="1" dirty="0">
                <a:latin typeface="Calisto MT" panose="02040603050505030304" pitchFamily="18" charset="77"/>
                <a:cs typeface="Calibri" panose="020F0502020204030204" pitchFamily="34" charset="0"/>
              </a:rPr>
              <a:t>F</a:t>
            </a:r>
            <a:r>
              <a:rPr lang="en-US" sz="2800" dirty="0">
                <a:latin typeface="Calisto MT" panose="02040603050505030304" pitchFamily="18" charset="77"/>
                <a:cs typeface="Calibri" panose="020F0502020204030204" pitchFamily="34" charset="0"/>
              </a:rPr>
              <a:t>(1,79) = 64.88,</a:t>
            </a:r>
            <a:r>
              <a:rPr lang="en-US" sz="2800" i="1" dirty="0">
                <a:latin typeface="Calisto MT" panose="02040603050505030304" pitchFamily="18" charset="77"/>
                <a:cs typeface="Calibri" panose="020F0502020204030204" pitchFamily="34" charset="0"/>
              </a:rPr>
              <a:t> p</a:t>
            </a:r>
            <a:r>
              <a:rPr lang="en-US" sz="2800" dirty="0">
                <a:latin typeface="Calisto MT" panose="02040603050505030304" pitchFamily="18" charset="77"/>
                <a:cs typeface="Calibri" panose="020F0502020204030204" pitchFamily="34" charset="0"/>
              </a:rPr>
              <a:t> &lt; .001.</a:t>
            </a:r>
          </a:p>
          <a:p>
            <a:endParaRPr lang="en-US" sz="14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pPr algn="ctr"/>
            <a:r>
              <a:rPr lang="en-US" sz="3000" b="1" dirty="0">
                <a:latin typeface="Calisto MT" panose="02040603050505030304" pitchFamily="18" charset="77"/>
                <a:cs typeface="Calibri" panose="020F0502020204030204" pitchFamily="34" charset="0"/>
              </a:rPr>
              <a:t>Discussion</a:t>
            </a:r>
          </a:p>
          <a:p>
            <a:pPr algn="ctr"/>
            <a:endParaRPr lang="en-US" sz="14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This study is the first to explore the effect of camera usage on engagement and fatigue in virtual  classrooms.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Our findings, however, are inconsistent with similar research: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Camera usage during work meetings </a:t>
            </a:r>
            <a:r>
              <a:rPr lang="en-US" sz="2500" i="1" dirty="0">
                <a:latin typeface="Calisto MT" panose="02040603050505030304" pitchFamily="18" charset="77"/>
                <a:cs typeface="Calibri" panose="020F0502020204030204" pitchFamily="34" charset="0"/>
              </a:rPr>
              <a:t>increases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fatigue, likely due to presentational concerns (</a:t>
            </a:r>
            <a:r>
              <a:rPr lang="en-US" sz="2500" dirty="0" err="1">
                <a:latin typeface="Calisto MT" panose="02040603050505030304" pitchFamily="18" charset="77"/>
                <a:cs typeface="Calibri" panose="020F0502020204030204" pitchFamily="34" charset="0"/>
              </a:rPr>
              <a:t>Fauville</a:t>
            </a: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 et al., 2021; Shockley et al., 2021).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This divergence could stem from: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Increased focus on the teacher and teaching aids in large online lectures.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500" dirty="0">
                <a:latin typeface="Calisto MT" panose="02040603050505030304" pitchFamily="18" charset="77"/>
                <a:cs typeface="Calibri" panose="020F0502020204030204" pitchFamily="34" charset="0"/>
              </a:rPr>
              <a:t>Fewer participants and more focus on each individual in work meetings.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500" dirty="0">
              <a:latin typeface="Calisto MT" panose="02040603050505030304" pitchFamily="18" charset="77"/>
              <a:cs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500" dirty="0">
              <a:latin typeface="Calisto MT" panose="02040603050505030304" pitchFamily="18" charset="77"/>
              <a:cs typeface="Calibri" panose="020F0502020204030204" pitchFamily="34" charset="0"/>
            </a:endParaRPr>
          </a:p>
        </p:txBody>
      </p:sp>
      <p:graphicFrame>
        <p:nvGraphicFramePr>
          <p:cNvPr id="24" name="Chart 23">
            <a:extLst>
              <a:ext uri="{FF2B5EF4-FFF2-40B4-BE49-F238E27FC236}">
                <a16:creationId xmlns:a16="http://schemas.microsoft.com/office/drawing/2014/main" id="{CA4ABAF6-64C9-C949-AB14-57E5563528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3925804"/>
              </p:ext>
            </p:extLst>
          </p:nvPr>
        </p:nvGraphicFramePr>
        <p:xfrm>
          <a:off x="10322721" y="5093731"/>
          <a:ext cx="11925229" cy="488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0B5CE72F-C76E-064E-A401-8B1010BE47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8097288"/>
              </p:ext>
            </p:extLst>
          </p:nvPr>
        </p:nvGraphicFramePr>
        <p:xfrm>
          <a:off x="10322721" y="10602241"/>
          <a:ext cx="11925229" cy="51518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2539AC9-BDC2-C040-8A53-E535A85C9EA6}"/>
              </a:ext>
            </a:extLst>
          </p:cNvPr>
          <p:cNvSpPr txBox="1"/>
          <p:nvPr/>
        </p:nvSpPr>
        <p:spPr>
          <a:xfrm>
            <a:off x="9258371" y="10083606"/>
            <a:ext cx="1405393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Calisto MT" panose="02040603050505030304" pitchFamily="18" charset="77"/>
              </a:rPr>
              <a:t>Contrary to students’ expectations, camera usage had no effect on fatigue.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12513E-23F7-7E40-ACEC-3464E66F45FA}"/>
              </a:ext>
            </a:extLst>
          </p:cNvPr>
          <p:cNvSpPr txBox="1"/>
          <p:nvPr/>
        </p:nvSpPr>
        <p:spPr>
          <a:xfrm>
            <a:off x="9258371" y="4553376"/>
            <a:ext cx="14598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latin typeface="Calisto MT" panose="02040603050505030304" pitchFamily="18" charset="77"/>
              </a:rPr>
              <a:t>Consistent with students’ expectations, camera usage increased engagement.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46D6E8F-59A1-2547-810D-246A7E5D879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096" y="15861080"/>
            <a:ext cx="4195250" cy="16762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99F38F1-DE8C-3949-8DCA-D7683B6032D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-1682781" y="9425296"/>
            <a:ext cx="19141490" cy="457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C85C4D7-9C6E-0B40-958E-CF3D79C102E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14802495" y="9422395"/>
            <a:ext cx="19141490" cy="45719"/>
          </a:xfrm>
          <a:prstGeom prst="rect">
            <a:avLst/>
          </a:prstGeom>
        </p:spPr>
      </p:pic>
      <p:pic>
        <p:nvPicPr>
          <p:cNvPr id="1026" name="Picture 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7B742C86-5C78-134E-9294-0BD21CBA9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7950" y="15524284"/>
            <a:ext cx="1814235" cy="21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DC7493-D8CF-294F-8107-9D3C5B789ABA}"/>
              </a:ext>
            </a:extLst>
          </p:cNvPr>
          <p:cNvSpPr txBox="1"/>
          <p:nvPr/>
        </p:nvSpPr>
        <p:spPr>
          <a:xfrm>
            <a:off x="13794196" y="16082123"/>
            <a:ext cx="4982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Calisto MT" panose="02040603050505030304" pitchFamily="18" charset="77"/>
              </a:rPr>
              <a:t>Note.	*p&lt;.05, **p&lt; .01, ***p&lt;.001</a:t>
            </a:r>
          </a:p>
          <a:p>
            <a:endParaRPr lang="en-US" sz="2500" dirty="0">
              <a:latin typeface="Calisto MT" panose="02040603050505030304" pitchFamily="18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BA4F06D-B133-3347-8297-048AA0C5D7B6}"/>
              </a:ext>
            </a:extLst>
          </p:cNvPr>
          <p:cNvSpPr txBox="1"/>
          <p:nvPr/>
        </p:nvSpPr>
        <p:spPr>
          <a:xfrm>
            <a:off x="13859593" y="6592355"/>
            <a:ext cx="13538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sto MT" panose="02040603050505030304" pitchFamily="18" charset="77"/>
              </a:rPr>
              <a:t>***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E156ED-692A-3046-942C-94F7647C5CEE}"/>
              </a:ext>
            </a:extLst>
          </p:cNvPr>
          <p:cNvSpPr txBox="1"/>
          <p:nvPr/>
        </p:nvSpPr>
        <p:spPr>
          <a:xfrm>
            <a:off x="19108615" y="6346133"/>
            <a:ext cx="8088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sto MT" panose="02040603050505030304" pitchFamily="18" charset="77"/>
              </a:rPr>
              <a:t>    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5ED82C1-F9B9-CE43-8D43-4C09D5F6500B}"/>
              </a:ext>
            </a:extLst>
          </p:cNvPr>
          <p:cNvSpPr txBox="1"/>
          <p:nvPr/>
        </p:nvSpPr>
        <p:spPr>
          <a:xfrm>
            <a:off x="13941334" y="11507032"/>
            <a:ext cx="13538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sto MT" panose="02040603050505030304" pitchFamily="18" charset="77"/>
              </a:rPr>
              <a:t>***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0AFF25D-E6BE-9C4E-91B8-6D4F85FB3A95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7311" y="15994157"/>
            <a:ext cx="2029550" cy="2029550"/>
          </a:xfrm>
          <a:prstGeom prst="rect">
            <a:avLst/>
          </a:prstGeom>
        </p:spPr>
      </p:pic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A0C076C9-8FF2-984C-B07D-61D4D73791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3457873"/>
              </p:ext>
            </p:extLst>
          </p:nvPr>
        </p:nvGraphicFramePr>
        <p:xfrm>
          <a:off x="10301449" y="5200729"/>
          <a:ext cx="11925229" cy="488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35BA9E8F-EBA9-7949-93E4-893C99B0D6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2171198"/>
              </p:ext>
            </p:extLst>
          </p:nvPr>
        </p:nvGraphicFramePr>
        <p:xfrm>
          <a:off x="10301448" y="10934165"/>
          <a:ext cx="11925229" cy="488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B2CB82D4-FA80-694B-9163-BD7EDF8DA534}"/>
              </a:ext>
            </a:extLst>
          </p:cNvPr>
          <p:cNvSpPr txBox="1"/>
          <p:nvPr/>
        </p:nvSpPr>
        <p:spPr>
          <a:xfrm>
            <a:off x="19422104" y="6785997"/>
            <a:ext cx="13538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sto MT" panose="02040603050505030304" pitchFamily="18" charset="77"/>
              </a:rPr>
              <a:t>***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F20751D-343C-244D-B4E1-A9A535280CCD}"/>
              </a:ext>
            </a:extLst>
          </p:cNvPr>
          <p:cNvSpPr txBox="1"/>
          <p:nvPr/>
        </p:nvSpPr>
        <p:spPr>
          <a:xfrm>
            <a:off x="13693190" y="6420424"/>
            <a:ext cx="80886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Calisto MT" panose="02040603050505030304" pitchFamily="18" charset="77"/>
              </a:rPr>
              <a:t>    *</a:t>
            </a:r>
          </a:p>
        </p:txBody>
      </p:sp>
    </p:spTree>
    <p:extLst>
      <p:ext uri="{BB962C8B-B14F-4D97-AF65-F5344CB8AC3E}">
        <p14:creationId xmlns:p14="http://schemas.microsoft.com/office/powerpoint/2010/main" val="410485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17932</TotalTime>
  <Words>926</Words>
  <Application>Microsoft Macintosh PowerPoint</Application>
  <PresentationFormat>Custom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Hiragino Kaku Gothic Pro W3</vt:lpstr>
      <vt:lpstr>Arial</vt:lpstr>
      <vt:lpstr>Big Caslon Medium</vt:lpstr>
      <vt:lpstr>Calibri</vt:lpstr>
      <vt:lpstr>Calibri Light</vt:lpstr>
      <vt:lpstr>Calisto MT</vt:lpstr>
      <vt:lpstr>Courier New</vt:lpstr>
      <vt:lpstr>Farah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Boubin, Jackie</dc:creator>
  <cp:lastModifiedBy>Adam Epstein-Shuman</cp:lastModifiedBy>
  <cp:revision>193</cp:revision>
  <cp:lastPrinted>2022-03-18T04:20:03Z</cp:lastPrinted>
  <dcterms:created xsi:type="dcterms:W3CDTF">2020-12-11T16:35:23Z</dcterms:created>
  <dcterms:modified xsi:type="dcterms:W3CDTF">2022-04-05T15:46:38Z</dcterms:modified>
</cp:coreProperties>
</file>